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4083-D8F2-4C17-9B10-C6B666C79F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811E-14FB-4DF0-839D-05811C287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3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EF87-FAF2-404D-B8A9-3D23C6E075C4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65" y="3229443"/>
            <a:ext cx="7900322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70B00-730E-4836-A278-C5B4F88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6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2F80-BF57-4A88-827E-62947AF8F62E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1CBA-EF86-4BD3-88BE-E8878558275C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20A7-E79B-454D-A849-AC650B4FBD6D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EBE3-AC9D-45A0-A62E-41A7151C9CE1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810-D5A1-437F-AA4C-66A7375D013D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867E-A568-4497-914C-E23F5B63278A}" type="datetime1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A661-59EC-44E4-A8A2-F6DF0266272D}" type="datetime1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C0FE-2676-4EE2-B629-E8933E9E8061}" type="datetime1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123E-E2F5-45FB-8ED3-7EFBEB89E63A}" type="datetime1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396A-00FC-45A5-9814-FAE18713583F}" type="datetime1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0A4-0C21-4F7C-8C31-5F6016DFA954}" type="datetime1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3B66-2953-4BD5-8F2E-078FC1EC61AF}" type="datetime1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188640"/>
            <a:ext cx="7772400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ЛЕКЦИЯ 10. ДЕЙСТВИЕ ПЕСТИЦИДОВ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БИОЦЕНОЗЫ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568952" cy="4176464"/>
          </a:xfrm>
        </p:spPr>
        <p:txBody>
          <a:bodyPr>
            <a:normAutofit/>
          </a:bodyPr>
          <a:lstStyle/>
          <a:p>
            <a:pPr algn="l"/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Влияние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пестицидов на насекомых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Действие пестицидов на птиц, животных и человека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Отрицательные последствия, связанные с применением пестицидов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агроэкосистемах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552728" cy="66247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Человек соприкасается с пестицидами на полевых работах, приусадебных участках. Поражение ими может произойти при непосредственном контакте с препаратами – через кожу, слизистые оболочки рта, носа, дыхательные пути, а также они могут поступить в организм человека с пищей через желудочно-кишечный тракт.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24"/>
            <a:ext cx="2502000" cy="1687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31" y="3284984"/>
            <a:ext cx="2502000" cy="1696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31" y="5085184"/>
            <a:ext cx="2502000" cy="170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31" y="1772816"/>
            <a:ext cx="2502000" cy="1432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00141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Поступая в кровь, ядовитые вещества разносятся ею к отдельным органам. В организме яды подвергаются химическим превращениям  (окислению, гидролитическому расщеплению и др. процессам). В одних случаях яд обезвреживается, в других – превращается в более токсичные соединения. Важную роль в процессе обезвреживания ядов играет печень.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876256" y="5229200"/>
            <a:ext cx="2051720" cy="1008112"/>
          </a:xfrm>
          <a:prstGeom prst="wedgeRoundRectCallout">
            <a:avLst>
              <a:gd name="adj1" fmla="val -93651"/>
              <a:gd name="adj2" fmla="val -2713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См. лекции по ЭТ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4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662473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dirty="0">
                <a:solidFill>
                  <a:srgbClr val="000099"/>
                </a:solidFill>
              </a:rPr>
              <a:t>В организме человека яды могут накапливаться больше всего в жировой ткани и печени. Если количество выделенного яда из организма (через почки, желудочно-кишечный тракт, кожу, легкие) меньше количества поступившего за этот же период времени, яд накапливается в организме. Накопление яда при повторных поступлениях с небольшими промежутками времени называют </a:t>
            </a:r>
            <a:r>
              <a:rPr lang="ru-RU" b="1" i="1" u="sng" dirty="0">
                <a:solidFill>
                  <a:srgbClr val="000099"/>
                </a:solidFill>
              </a:rPr>
              <a:t>кумуляцией.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0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662473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Материальной </a:t>
            </a:r>
            <a:r>
              <a:rPr lang="ru-RU" b="1" i="1" u="sng" dirty="0">
                <a:solidFill>
                  <a:srgbClr val="000099"/>
                </a:solidFill>
              </a:rPr>
              <a:t>кумуляцией </a:t>
            </a:r>
            <a:r>
              <a:rPr lang="ru-RU" b="1" dirty="0">
                <a:solidFill>
                  <a:srgbClr val="000099"/>
                </a:solidFill>
              </a:rPr>
              <a:t>обладали хлорорганические и ртутные пестициды.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36195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Кроме </a:t>
            </a:r>
            <a:r>
              <a:rPr lang="ru-RU" b="1" dirty="0">
                <a:solidFill>
                  <a:srgbClr val="000099"/>
                </a:solidFill>
              </a:rPr>
              <a:t>материальной кумуляция может быть </a:t>
            </a:r>
            <a:r>
              <a:rPr lang="ru-RU" b="1" i="1" u="sng" dirty="0">
                <a:solidFill>
                  <a:srgbClr val="000099"/>
                </a:solidFill>
              </a:rPr>
              <a:t>функциональной</a:t>
            </a:r>
            <a:r>
              <a:rPr lang="ru-RU" b="1" u="sng" dirty="0">
                <a:solidFill>
                  <a:srgbClr val="000099"/>
                </a:solidFill>
              </a:rPr>
              <a:t>, </a:t>
            </a:r>
            <a:r>
              <a:rPr lang="ru-RU" b="1" dirty="0">
                <a:solidFill>
                  <a:srgbClr val="000099"/>
                </a:solidFill>
              </a:rPr>
              <a:t>когда накапливается не сам яд, а результат действия его на клетку до определенного порога чувствительности клетки. Некоторые фосфорорганические препараты обладают функциональной кумуляцией, связывая в организме фермент </a:t>
            </a:r>
            <a:r>
              <a:rPr lang="ru-RU" b="1" dirty="0" err="1">
                <a:solidFill>
                  <a:srgbClr val="000099"/>
                </a:solidFill>
              </a:rPr>
              <a:t>холинэстеразу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7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b="1" dirty="0">
                <a:solidFill>
                  <a:srgbClr val="000099"/>
                </a:solidFill>
              </a:rPr>
              <a:t>Токсические вещества и их метаболиты могут выделяться всеми органами, обладающими внутрисекреторной функцией. Одни из них выводятся из организма за несколько часов, другие – за несколько суток. Очень стойкие химические вещества могут циркулировать в организме месяцами. Большинство из них выделяется через почки с мочой.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Труднорастворимые в воде вещества выделяются в основном через печень с желчью в кишечник; летучие вещества – через легкие с вдыхаемым воздухом. Особое внимание следует уделять пестицидам, способным выделяться с грудным молоком у животных и с яйцом у птиц, поскольку это создает угрозу потомству.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4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472608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b="1" dirty="0">
                <a:solidFill>
                  <a:srgbClr val="000099"/>
                </a:solidFill>
              </a:rPr>
              <a:t>Механизм токсического действия пестицидов и его проявления очень различны. Одни соединения конкурируют природными субстратами за фермент, другие выступают как аналоги субстратов, третьи – взаимодействуют с активными группами ферментов и т.д.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36195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Изучение </a:t>
            </a:r>
            <a:r>
              <a:rPr lang="ru-RU" b="1" dirty="0">
                <a:solidFill>
                  <a:srgbClr val="000099"/>
                </a:solidFill>
              </a:rPr>
              <a:t>механизма действия пестицидов на теплокровные организмы создает основу для целенаправленного поиска противоядий.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2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4437112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>
                <a:solidFill>
                  <a:srgbClr val="0000CC"/>
                </a:solidFill>
              </a:rPr>
              <a:t>При </a:t>
            </a:r>
            <a:r>
              <a:rPr lang="ru-RU" sz="3500" b="1" i="1" u="sng" dirty="0">
                <a:solidFill>
                  <a:srgbClr val="0000CC"/>
                </a:solidFill>
              </a:rPr>
              <a:t>остром отравлении</a:t>
            </a:r>
            <a:r>
              <a:rPr lang="ru-RU" sz="3500" b="1" u="sng" dirty="0">
                <a:solidFill>
                  <a:srgbClr val="0000CC"/>
                </a:solidFill>
              </a:rPr>
              <a:t> </a:t>
            </a:r>
            <a:r>
              <a:rPr lang="ru-RU" sz="3500" b="1" dirty="0">
                <a:solidFill>
                  <a:srgbClr val="0000CC"/>
                </a:solidFill>
              </a:rPr>
              <a:t>в организм поступает сразу большая доза яда, вызывающая нарушение его функций со специфически выраженными симптомами. </a:t>
            </a:r>
            <a:endParaRPr lang="ru-RU" sz="3500" b="1" dirty="0" smtClean="0">
              <a:solidFill>
                <a:srgbClr val="0000CC"/>
              </a:solidFill>
            </a:endParaRPr>
          </a:p>
          <a:p>
            <a:r>
              <a:rPr lang="ru-RU" sz="3500" b="1" i="1" u="sng" dirty="0" smtClean="0">
                <a:solidFill>
                  <a:schemeClr val="accent2">
                    <a:lumMod val="75000"/>
                  </a:schemeClr>
                </a:solidFill>
              </a:rPr>
              <a:t>Хроническое </a:t>
            </a:r>
            <a:r>
              <a:rPr lang="ru-RU" sz="3500" b="1" i="1" u="sng" dirty="0">
                <a:solidFill>
                  <a:schemeClr val="accent2">
                    <a:lumMod val="75000"/>
                  </a:schemeClr>
                </a:solidFill>
              </a:rPr>
              <a:t>отравление</a:t>
            </a:r>
            <a:r>
              <a:rPr lang="ru-RU" sz="35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происходит при длительном повторном поступлении небольших доз яда, способных </a:t>
            </a:r>
            <a:r>
              <a:rPr lang="ru-RU" sz="3500" b="1" dirty="0" err="1">
                <a:solidFill>
                  <a:schemeClr val="accent2">
                    <a:lumMod val="75000"/>
                  </a:schemeClr>
                </a:solidFill>
              </a:rPr>
              <a:t>кумулироваться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3500" b="1" dirty="0">
                <a:solidFill>
                  <a:srgbClr val="0000CC"/>
                </a:solidFill>
              </a:rPr>
              <a:t>На человека и теплокровных животных кроме токсического действия пестициды оказывают </a:t>
            </a:r>
            <a:r>
              <a:rPr lang="ru-RU" sz="3500" b="1" i="1" u="sng" dirty="0">
                <a:solidFill>
                  <a:srgbClr val="0000CC"/>
                </a:solidFill>
              </a:rPr>
              <a:t>кожно-резорбтивное, </a:t>
            </a:r>
            <a:r>
              <a:rPr lang="ru-RU" sz="3500" b="1" i="1" u="sng" dirty="0" err="1">
                <a:solidFill>
                  <a:srgbClr val="0000CC"/>
                </a:solidFill>
              </a:rPr>
              <a:t>бластмогенное</a:t>
            </a:r>
            <a:r>
              <a:rPr lang="ru-RU" sz="3500" b="1" u="sng" dirty="0">
                <a:solidFill>
                  <a:srgbClr val="0000CC"/>
                </a:solidFill>
              </a:rPr>
              <a:t> </a:t>
            </a:r>
            <a:r>
              <a:rPr lang="ru-RU" sz="3500" b="1" dirty="0">
                <a:solidFill>
                  <a:srgbClr val="0000CC"/>
                </a:solidFill>
              </a:rPr>
              <a:t>и другие негативные действия, изложенные в гигиенической классификации</a:t>
            </a:r>
            <a:r>
              <a:rPr lang="ru-RU" sz="3500" b="1" dirty="0" smtClean="0">
                <a:solidFill>
                  <a:srgbClr val="0000CC"/>
                </a:solidFill>
              </a:rPr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88640"/>
            <a:ext cx="8670032" cy="194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000099"/>
                </a:solidFill>
              </a:rPr>
              <a:t>Пестициды могут вызывать острые и хронические отравления, нарушая обмен веществ, усугубляя течение имеющихся ранее заболеваний.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4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Отравления пестицидами могут быть профессиональными и  бытовыми.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Профессиональные </a:t>
            </a:r>
            <a:r>
              <a:rPr lang="ru-RU" b="1" i="1" dirty="0">
                <a:solidFill>
                  <a:srgbClr val="0000CC"/>
                </a:solidFill>
              </a:rPr>
              <a:t>отравления</a:t>
            </a:r>
            <a:r>
              <a:rPr lang="ru-RU" dirty="0">
                <a:solidFill>
                  <a:srgbClr val="0000CC"/>
                </a:solidFill>
              </a:rPr>
              <a:t> отмечаются среди лиц, готовящих рабочие составы пестицидов или обрабатывающих сады, поля, протравливающих семена. Отравления происходят при случайном разбрызгивании пестицидов, при ремонте аппаратуры, питье воды, приеме пищи, курении  во время работы с ними.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Отмечены случаи интоксикации при работе за растениями (прополка, обрезка и т.д.) вскоре после применения пестицидов. В большинстве случаев причина профессиональных отравлений – проведение работ без индивидуальных средств защиты.</a:t>
            </a:r>
          </a:p>
          <a:p>
            <a:r>
              <a:rPr lang="ru-RU" dirty="0">
                <a:solidFill>
                  <a:srgbClr val="0000CC"/>
                </a:solidFill>
              </a:rPr>
              <a:t>В целях профилактики профессиональных отравлений следует строго выполнять правила работы, хранения и транспортировки пестицидов, правильно использовать подобранные индивидуальные средства защиты, соблюдать установленные сроки выхода на обработанные поля.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6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Отравления лиц, не имеющих непосредственного отношения к работе с пестицидами, относят </a:t>
            </a:r>
            <a:r>
              <a:rPr lang="ru-RU" b="1" i="1" dirty="0">
                <a:solidFill>
                  <a:srgbClr val="000099"/>
                </a:solidFill>
              </a:rPr>
              <a:t>к бытовым</a:t>
            </a:r>
            <a:r>
              <a:rPr lang="ru-RU" dirty="0">
                <a:solidFill>
                  <a:srgbClr val="000099"/>
                </a:solidFill>
              </a:rPr>
              <a:t>. Значительная часть связана с небрежным хранением препаратов. Очень опасно использовать тару из под пестицидов в качестве емкости для пищевых продуктов. Нередки случаи отравления при неумелом применении пестицидов для борьбы с синантропными (сопровождающими в быту) насекомыми.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Для профилактики бытовых отравлений необходим строгий контроль применения, хранения и транспортировки препаратов и устранение путей загрязнения внешней среды. Особое значения имеет защита теплокровных животных от отравления. Это важно не только для сохранения полезных животных, но и для исключения возможного источника поступления ядов в организм человека с продуктами животного происхождения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5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0" y="116632"/>
            <a:ext cx="9030394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Для предупреждения отравлений и обеспечения безопасности при использовании пестицидов необходимо</a:t>
            </a:r>
            <a:r>
              <a:rPr lang="ru-RU" sz="2400" b="1" dirty="0" smtClean="0">
                <a:solidFill>
                  <a:srgbClr val="0000CC"/>
                </a:solidFill>
              </a:rPr>
              <a:t>: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733256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</a:rPr>
              <a:t>применять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</a:rPr>
              <a:t>только препараты, разрешенные для использования на территории РФ в текущем году;</a:t>
            </a:r>
          </a:p>
          <a:p>
            <a:r>
              <a:rPr lang="ru-RU" sz="2300" dirty="0" smtClean="0">
                <a:solidFill>
                  <a:srgbClr val="0000CC"/>
                </a:solidFill>
              </a:rPr>
              <a:t>строго </a:t>
            </a:r>
            <a:r>
              <a:rPr lang="ru-RU" sz="2300" dirty="0">
                <a:solidFill>
                  <a:srgbClr val="0000CC"/>
                </a:solidFill>
              </a:rPr>
              <a:t>соблюдать все регламенты на применение препаратов, и в первую очередь нормы расхода, сроки обработок, сроки ожидания;</a:t>
            </a:r>
          </a:p>
          <a:p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</a:rPr>
              <a:t>соблюдать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</a:rPr>
              <a:t>сроки выхода на обработанные участки для ручных и механизированных работ, сроки выпаса скота на обработанных участках;</a:t>
            </a:r>
          </a:p>
          <a:p>
            <a:r>
              <a:rPr lang="ru-RU" sz="2300" dirty="0" smtClean="0">
                <a:solidFill>
                  <a:srgbClr val="0000CC"/>
                </a:solidFill>
              </a:rPr>
              <a:t>учитывать </a:t>
            </a:r>
            <a:r>
              <a:rPr lang="ru-RU" sz="2300" dirty="0">
                <a:solidFill>
                  <a:srgbClr val="0000CC"/>
                </a:solidFill>
              </a:rPr>
              <a:t>регламенты на использование получаемой с обработанных участков продукции;</a:t>
            </a:r>
          </a:p>
          <a:p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</a:rPr>
              <a:t>регулярно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</a:rPr>
              <a:t>осуществлять контроль за содержанием остаточных количеств пестицидов в продуктах питания, воде, воздухе и почве;</a:t>
            </a:r>
          </a:p>
          <a:p>
            <a:r>
              <a:rPr lang="ru-RU" sz="2300" dirty="0" smtClean="0">
                <a:solidFill>
                  <a:srgbClr val="0000CC"/>
                </a:solidFill>
              </a:rPr>
              <a:t>строго </a:t>
            </a:r>
            <a:r>
              <a:rPr lang="ru-RU" sz="2300" dirty="0">
                <a:solidFill>
                  <a:srgbClr val="0000CC"/>
                </a:solidFill>
              </a:rPr>
              <a:t>соблюдать санитарные правила и нормы, включающие гигиенические требования к хранению, применению и транспортировке пестицидов и </a:t>
            </a:r>
            <a:r>
              <a:rPr lang="ru-RU" sz="2300" dirty="0" err="1">
                <a:solidFill>
                  <a:srgbClr val="0000CC"/>
                </a:solidFill>
              </a:rPr>
              <a:t>агрохимикатов</a:t>
            </a:r>
            <a:r>
              <a:rPr lang="ru-RU" sz="2300" dirty="0" smtClean="0">
                <a:solidFill>
                  <a:srgbClr val="0000CC"/>
                </a:solidFill>
              </a:rPr>
              <a:t>.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01000" cy="662473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Совокупность растений, животных и микроорганизмов, заселяющих определенную территорию земли, называют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биоценозами.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В </a:t>
            </a:r>
            <a:r>
              <a:rPr lang="ru-RU" b="1" dirty="0">
                <a:solidFill>
                  <a:srgbClr val="000099"/>
                </a:solidFill>
              </a:rPr>
              <a:t>биоценозе организмы объединены общностью требований к месту обитания и пищевыми связями. Поэтому выключение из биоценоза того или иного вида или комплекса, нарушение цепей питания и других условий во всем биоценозе. При разработке теоретических и практических основ химического метода борьбы нужно учитывать особенности сложных взаимоотношений живых организмов в биоценозах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4300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 Отрицательные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последствия, связанные с применением пестицидов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агроэкосистемах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0000CC"/>
                </a:solidFill>
              </a:rPr>
              <a:t>Отрицательные последствия, связанные с пестицидами, обусловлены, главным образом, разрушением  биогеоценозов, в которых само существование и численность отдельных видов животных тесно связаны между собой. Пестицид, уничтожая вредителя, разрушает связи, благодаря которым численность данного вредителя поддерживалась в естественных условиях на определённом уровне. Если у такого вредителя возникает устойчивость к применяемым препаратам, то происходит вспышка (массовое развитие), поскольку связи, сдерживающие этот процесс либо разорваны, либо ослаблены.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19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0000CC"/>
                </a:solidFill>
              </a:rPr>
              <a:t>Наряду с паразитами и хищниками, есть симбионты, т.е. растения или животные, без которых организм не может нормально существовать. Так у насекомых на каждой стадии развития (яйцо, личинка, куколка, имаго) имеются свои враги и симбионты. Очевидно, что из-за не избирательности своего действия пестицид не может полностью избавить растения от того или иного вредителя. Немногочисленные же оставшиеся в живых особи будут уже менее восприимчивы к </a:t>
            </a:r>
            <a:r>
              <a:rPr lang="ru-RU" dirty="0" err="1">
                <a:solidFill>
                  <a:srgbClr val="0000CC"/>
                </a:solidFill>
              </a:rPr>
              <a:t>токсиканту</a:t>
            </a:r>
            <a:r>
              <a:rPr lang="ru-RU" dirty="0">
                <a:solidFill>
                  <a:srgbClr val="0000CC"/>
                </a:solidFill>
              </a:rPr>
              <a:t>, а ослабление и разрыв остальных связей во многих случаях ведут к резкому последующему увеличению численности вредителей.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2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Кроме того известно такое понятие, как резистентность (лекция 4</a:t>
            </a:r>
            <a:r>
              <a:rPr lang="ru-RU" b="1" dirty="0" smtClean="0">
                <a:solidFill>
                  <a:srgbClr val="C00000"/>
                </a:solidFill>
              </a:rPr>
              <a:t>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ru-RU" dirty="0">
                <a:solidFill>
                  <a:srgbClr val="0000CC"/>
                </a:solidFill>
              </a:rPr>
              <a:t>Характеризуя возможные ситуации, связанные с применением пестицидов, следует помнить, что они всегда отрицательно влияют на обитателей почв, жизнедеятельность которых лежит в основе поддержания почвенного плодородия. В частности,  пестициды (особенно медьсодержащие) угнетают процесс нитрификации. Известны случаи, когда в результате чрезмерной химической нагрузки на почву доминирующее положение в ней занимали фитопатогенные микроорганизмы. При интенсивном использовании пестицидов отмечается стерилизация почвы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9512" y="1556792"/>
            <a:ext cx="8712968" cy="36004"/>
          </a:xfrm>
          <a:prstGeom prst="line">
            <a:avLst/>
          </a:prstGeom>
          <a:ln w="44450" cap="rnd" cmpd="dbl">
            <a:solidFill>
              <a:schemeClr val="accent2">
                <a:lumMod val="75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3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ербициды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воздействуют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микробоценоз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нарушая гомеостаз </a:t>
            </a:r>
            <a:r>
              <a:rPr lang="ru-RU" sz="2600" i="1" dirty="0">
                <a:solidFill>
                  <a:srgbClr val="0000CC"/>
                </a:solidFill>
              </a:rPr>
              <a:t>(устойчивое колебание вокруг определенного среднего  уровня численности отдельных групп или активности метаболических процессов)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вызывая стресс </a:t>
            </a:r>
            <a:r>
              <a:rPr lang="ru-RU" sz="2600" i="1" dirty="0">
                <a:solidFill>
                  <a:srgbClr val="0000CC"/>
                </a:solidFill>
              </a:rPr>
              <a:t>(обратимая  депрессия, или временное угнетение жизнедеятельности)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изменяя резистентность и индуцируя смену доминантных форм, а также обуславливая репрессии </a:t>
            </a:r>
            <a:r>
              <a:rPr lang="ru-RU" sz="2600" i="1" dirty="0">
                <a:solidFill>
                  <a:srgbClr val="0000CC"/>
                </a:solidFill>
              </a:rPr>
              <a:t>(необратимые реакции)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микробиологическая деятельность восстанавливается в течение 60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после воздействия, то реакция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микробоценоза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считается обратимой; если ингибирование определенных форм микроорганизмов не менее чем на 50% сохраняется до конца вегетационного периода, реакция считается необратимой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При использовании гербицидов на фоне отсутствия или слабого развития травяного покрова многократно увеличивает вероятность развития процессов эрозии почвы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7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r>
              <a:rPr lang="ru-RU" dirty="0">
                <a:solidFill>
                  <a:srgbClr val="0000CC"/>
                </a:solidFill>
              </a:rPr>
              <a:t> - основной компонент биосферы и незаменимый фактор существования </a:t>
            </a:r>
            <a:r>
              <a:rPr lang="ru-RU" dirty="0" err="1">
                <a:solidFill>
                  <a:srgbClr val="0000CC"/>
                </a:solidFill>
              </a:rPr>
              <a:t>биоты</a:t>
            </a:r>
            <a:r>
              <a:rPr lang="ru-RU" dirty="0">
                <a:solidFill>
                  <a:srgbClr val="0000CC"/>
                </a:solidFill>
              </a:rPr>
              <a:t> – является главным транспортным средством для пестицидов. Почвенные и грунтовые воды, внутренние водоемы и водотоки, а затем и Мировой океан при наличии определенных условий становятся конечными пунктами сосредоточения </a:t>
            </a:r>
            <a:r>
              <a:rPr lang="ru-RU" dirty="0" err="1">
                <a:solidFill>
                  <a:srgbClr val="0000CC"/>
                </a:solidFill>
              </a:rPr>
              <a:t>токсикантов</a:t>
            </a:r>
            <a:r>
              <a:rPr lang="ru-RU" dirty="0">
                <a:solidFill>
                  <a:srgbClr val="0000CC"/>
                </a:solidFill>
              </a:rPr>
              <a:t>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Регулярное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применение в больших количествах  стойких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липофильных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пестицидов на обширных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территориях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непременно становится причиной загрязнения водоемов.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Токсиканты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перемещаются с жидкими и твердыми стоками.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rgbClr val="0000CC"/>
                </a:solidFill>
              </a:rPr>
              <a:t>Загрязнение </a:t>
            </a:r>
            <a:r>
              <a:rPr lang="ru-RU" dirty="0">
                <a:solidFill>
                  <a:srgbClr val="0000CC"/>
                </a:solidFill>
              </a:rPr>
              <a:t>поверхностных вод пестицидами происходит из-за прямого поступление в результате аварий, а так же при нарушении правил транспортировки и хранения препаратов, при сносе аэрозолей или паров пестицидов в процессе их применения, в процессе стока поверхностных или дренажных вод с угодий, обработанных пестицидами. Мировая практика применения пестицидов свидетельствует, что пестициды несут в себе потенциальную опасность.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447675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Нетоксичных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пестицидов для человека нет.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0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57018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Любой пестицид будучи внедренным в экосистему, неизбежно вызывает в ней глубокие изменения. Вследствие этого можно констатировать следующее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для </a:t>
            </a:r>
            <a:r>
              <a:rPr lang="ru-RU" dirty="0">
                <a:solidFill>
                  <a:srgbClr val="0000CC"/>
                </a:solidFill>
              </a:rPr>
              <a:t>пестицидов характерен широкий диапазон токсического действия на живое вещество биосферы;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пестициды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токсичны для человека и животных;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при </a:t>
            </a:r>
            <a:r>
              <a:rPr lang="ru-RU" dirty="0">
                <a:solidFill>
                  <a:srgbClr val="0000CC"/>
                </a:solidFill>
              </a:rPr>
              <a:t>применении пестицидов поражаются не только объекты подавления, но и множество других видов, не являющихся мишенями действия, в том числе естественные враги и паразиты подавляемых форм;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пестициды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всегда применяются против популяций;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действие </a:t>
            </a:r>
            <a:r>
              <a:rPr lang="ru-RU" dirty="0">
                <a:solidFill>
                  <a:srgbClr val="0000CC"/>
                </a:solidFill>
              </a:rPr>
              <a:t>пестицидов не зависит от плотности популяции, но их применяют только тогда, когда численность популяции объекта подавления достигает высоких значений;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1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руководствуясь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ошибочным пониманием надежности обработки полей, угодий, акваторий, как правило, преднамеренно расходуют значительно большее количество препаратов, чем необходимо для уничтожения вредителей;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остаточные </a:t>
            </a:r>
            <a:r>
              <a:rPr lang="ru-RU" dirty="0">
                <a:solidFill>
                  <a:srgbClr val="0000CC"/>
                </a:solidFill>
              </a:rPr>
              <a:t>количества пестицидов аккумулируются и </a:t>
            </a:r>
            <a:r>
              <a:rPr lang="ru-RU" dirty="0" err="1">
                <a:solidFill>
                  <a:srgbClr val="0000CC"/>
                </a:solidFill>
              </a:rPr>
              <a:t>биоконцентрируются</a:t>
            </a:r>
            <a:r>
              <a:rPr lang="ru-RU" dirty="0">
                <a:solidFill>
                  <a:srgbClr val="0000CC"/>
                </a:solidFill>
              </a:rPr>
              <a:t> в пищевых (трофических) цепях;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место вынос остаточных количеств пестицидов за пределы обрабатываемых территорий;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появляются </a:t>
            </a:r>
            <a:r>
              <a:rPr lang="ru-RU" dirty="0">
                <a:solidFill>
                  <a:srgbClr val="0000CC"/>
                </a:solidFill>
              </a:rPr>
              <a:t>резистентные к пестицидам формы вредных организмов;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гибнут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некоторые полезные организмы и происходят глубокие нарушения взаимосвязей в биоценозах;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</a:rPr>
              <a:t>возрастает </a:t>
            </a:r>
            <a:r>
              <a:rPr lang="ru-RU" dirty="0">
                <a:solidFill>
                  <a:srgbClr val="0000CC"/>
                </a:solidFill>
              </a:rPr>
              <a:t>вероятность отдаленных последствий, связанных с патологическим и генетическим действием ряда препаратов на </a:t>
            </a:r>
            <a:r>
              <a:rPr lang="ru-RU" dirty="0" err="1">
                <a:solidFill>
                  <a:srgbClr val="0000CC"/>
                </a:solidFill>
              </a:rPr>
              <a:t>биоту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98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778098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1. Влияние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пестицидов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насекомых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1192" y="980728"/>
            <a:ext cx="5637312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Постоянное применение химических средств защиты растений может вызвать гибель не только вредных, но и полезных паразитических и хищных (энтомофагов) насекомых, регулирующих численность популяции вредителей. Это приводит к нарушению естественных связей организмов в биоценозе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" y="4411541"/>
            <a:ext cx="3113265" cy="240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8790"/>
            <a:ext cx="3114000" cy="2174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700"/>
            <a:ext cx="3114000" cy="2273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6632"/>
            <a:ext cx="5781328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В результате уничтожения энтомофагов и </a:t>
            </a:r>
            <a:r>
              <a:rPr lang="ru-RU" b="1" dirty="0" err="1">
                <a:solidFill>
                  <a:srgbClr val="000099"/>
                </a:solidFill>
              </a:rPr>
              <a:t>акарифагов</a:t>
            </a:r>
            <a:r>
              <a:rPr lang="ru-RU" b="1" dirty="0">
                <a:solidFill>
                  <a:srgbClr val="000099"/>
                </a:solidFill>
              </a:rPr>
              <a:t> происходит массовое размножение вредителей, против которых были направлены химические обработки. Известны случаи массового размножения паутинного клеща, красного плодового клеща, свекловичной и капустной тли и др. </a:t>
            </a:r>
            <a:r>
              <a:rPr lang="ru-RU" b="1" dirty="0" smtClean="0">
                <a:solidFill>
                  <a:srgbClr val="000099"/>
                </a:solidFill>
              </a:rPr>
              <a:t>При </a:t>
            </a:r>
            <a:r>
              <a:rPr lang="ru-RU" b="1" dirty="0">
                <a:solidFill>
                  <a:srgbClr val="000099"/>
                </a:solidFill>
              </a:rPr>
              <a:t>химических обработках возделываемых культур погибают пчелы, шмели и другие опылители растений. Применение </a:t>
            </a:r>
            <a:r>
              <a:rPr lang="ru-RU" b="1" u="sng" dirty="0">
                <a:solidFill>
                  <a:srgbClr val="000099"/>
                </a:solidFill>
              </a:rPr>
              <a:t>интегрированных систем защиты </a:t>
            </a:r>
            <a:r>
              <a:rPr lang="ru-RU" b="1" dirty="0">
                <a:solidFill>
                  <a:srgbClr val="000099"/>
                </a:solidFill>
              </a:rPr>
              <a:t>может нормализовать естественные взаимоотношения организмов в биоценозах.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" y="44624"/>
            <a:ext cx="3070857" cy="207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07234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0"/>
          <a:stretch/>
        </p:blipFill>
        <p:spPr bwMode="auto">
          <a:xfrm>
            <a:off x="107504" y="4581247"/>
            <a:ext cx="3072342" cy="211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3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 Действие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пестицидов на птиц, животных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человека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68407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При интенсивной обработке сельскохозяйственных угодий пестицидами и нарушении инструкций по их применению наблюдается отравление птиц, особенно птенцов. В полях и лесах при использовании пестицидов погибают зайцы, лисы и другие теплокровные животные. Наибольшую опасность для них представляют </a:t>
            </a:r>
            <a:r>
              <a:rPr lang="ru-RU" b="1" dirty="0" smtClean="0">
                <a:solidFill>
                  <a:srgbClr val="000099"/>
                </a:solidFill>
              </a:rPr>
              <a:t>хлорорганические </a:t>
            </a:r>
            <a:r>
              <a:rPr lang="ru-RU" sz="2600" b="1" i="1" dirty="0" smtClean="0">
                <a:solidFill>
                  <a:srgbClr val="000099"/>
                </a:solidFill>
              </a:rPr>
              <a:t>(остаточные количества)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и фосфорорганические соединения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45" y="3501008"/>
            <a:ext cx="2564351" cy="192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6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88640"/>
            <a:ext cx="671743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Вымываясь из почвы во время дождей, пестициды могут попасть в водоемы. Отмечается массовая гибель рыб при обработке полей и лесов пестицидами; кроме того, препараты накапливаются в тканях рыб и водной растительности. Фосфорорганические соединения, синтетические </a:t>
            </a:r>
            <a:r>
              <a:rPr lang="ru-RU" b="1" dirty="0" err="1">
                <a:solidFill>
                  <a:srgbClr val="000099"/>
                </a:solidFill>
              </a:rPr>
              <a:t>пиретроиды</a:t>
            </a:r>
            <a:r>
              <a:rPr lang="ru-RU" b="1" dirty="0">
                <a:solidFill>
                  <a:srgbClr val="000099"/>
                </a:solidFill>
              </a:rPr>
              <a:t>, большинство пестицидов менее токсичны для рыб, чем </a:t>
            </a:r>
            <a:r>
              <a:rPr lang="ru-RU" b="1" dirty="0" err="1">
                <a:solidFill>
                  <a:srgbClr val="000099"/>
                </a:solidFill>
              </a:rPr>
              <a:t>динитрофенольные</a:t>
            </a:r>
            <a:r>
              <a:rPr lang="ru-RU" b="1" dirty="0">
                <a:solidFill>
                  <a:srgbClr val="000099"/>
                </a:solidFill>
              </a:rPr>
              <a:t> соединения и хлорированные бензолы.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2180308" cy="16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" y="2445235"/>
            <a:ext cx="2181600" cy="163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7" y="4725144"/>
            <a:ext cx="2181600" cy="136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В организм теплокровных пестициды могут попадать: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при </a:t>
            </a:r>
            <a:r>
              <a:rPr lang="ru-RU" b="1" dirty="0">
                <a:solidFill>
                  <a:srgbClr val="000099"/>
                </a:solidFill>
              </a:rPr>
              <a:t>непосредственной работе (в период хранения и применения);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пищей, содержащей	 остатки пестицидов;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водой из загрязненных водоемов;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загрязненным воздухом.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6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8856984" cy="6480720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000099"/>
                </a:solidFill>
              </a:rPr>
              <a:t>Отравления животных</a:t>
            </a:r>
            <a:r>
              <a:rPr lang="ru-RU" b="1" u="sng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и накопление остаточных количеств пестицидов в их организме происходит в результате неправильного применения химических средств защиты скота от насекомых, при поедании животными растений, содержащих остатки пестицидов, протравленного зерна, при использовании воды из загрязненных водоемов, скармливании корма в таре из-под пестицидов и случайном контакте с ними животных.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084168" y="5229200"/>
            <a:ext cx="1872208" cy="1080120"/>
          </a:xfrm>
          <a:prstGeom prst="wedgeRoundRectCallout">
            <a:avLst>
              <a:gd name="adj1" fmla="val -81118"/>
              <a:gd name="adj2" fmla="val -5498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ТБ при работе с пестицидами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Угроза отравления птиц и  рыб возникает при использовании стойких препаратов и </a:t>
            </a:r>
            <a:r>
              <a:rPr lang="ru-RU" b="1" u="sng" dirty="0">
                <a:solidFill>
                  <a:srgbClr val="000099"/>
                </a:solidFill>
              </a:rPr>
              <a:t>нарушении правил их хранения, транспортировки и применения</a:t>
            </a:r>
            <a:r>
              <a:rPr lang="ru-RU" b="1" dirty="0">
                <a:solidFill>
                  <a:srgbClr val="000099"/>
                </a:solidFill>
              </a:rPr>
              <a:t>, когда возможен контакт с разбросанными или смытыми в водоемы пестицидами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Систематическое  применение веществ, обладающих кумулятивными свойствами, приводит к концентрации их в организмах, которые служат кормом для птиц и рыб.</a:t>
            </a:r>
          </a:p>
          <a:p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740352" y="908720"/>
            <a:ext cx="1403648" cy="1080120"/>
          </a:xfrm>
          <a:prstGeom prst="wedgeRoundRectCallout">
            <a:avLst>
              <a:gd name="adj1" fmla="val -102390"/>
              <a:gd name="adj2" fmla="val 2449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C00000"/>
                </a:solidFill>
              </a:rPr>
              <a:t>ТБ при работе с пестицидами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4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1946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ЛЕКЦИЯ 10. ДЕЙСТВИЕ ПЕСТИЦИДОВ НА БИОЦЕНОЗЫ</vt:lpstr>
      <vt:lpstr>Презентация PowerPoint</vt:lpstr>
      <vt:lpstr>1. Влияние пестицидов на насекомых</vt:lpstr>
      <vt:lpstr>Презентация PowerPoint</vt:lpstr>
      <vt:lpstr>2. Действие пестицидов на птиц, животных 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Отравления пестицидами могут быть профессиональными и  бытовыми. </vt:lpstr>
      <vt:lpstr>Презентация PowerPoint</vt:lpstr>
      <vt:lpstr>Для предупреждения отравлений и обеспечения безопасности при использовании пестицидов необходимо:</vt:lpstr>
      <vt:lpstr>3. Отрицательные последствия, связанные с применением пестицидов в агроэкосистемах.</vt:lpstr>
      <vt:lpstr>Презентация PowerPoint</vt:lpstr>
      <vt:lpstr>Кроме того известно такое понятие, как резистентность (лекция 4).</vt:lpstr>
      <vt:lpstr>Презентация PowerPoint</vt:lpstr>
      <vt:lpstr>Презентация PowerPoint</vt:lpstr>
      <vt:lpstr>Любой пестицид будучи внедренным в экосистему, неизбежно вызывает в ней глубокие изменения. Вследствие этого можно констатировать следующее: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10. ДЕЙСТВИЕ ПЕСТИЦИДОВ НА БИОЦЕНОЗЫ</dc:title>
  <cp:lastModifiedBy>Любовь</cp:lastModifiedBy>
  <cp:revision>17</cp:revision>
  <cp:lastPrinted>2018-11-15T05:50:07Z</cp:lastPrinted>
  <dcterms:modified xsi:type="dcterms:W3CDTF">2020-11-03T08:07:37Z</dcterms:modified>
</cp:coreProperties>
</file>